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6" r:id="rId12"/>
    <p:sldId id="272" r:id="rId13"/>
    <p:sldId id="273" r:id="rId14"/>
    <p:sldId id="274" r:id="rId15"/>
    <p:sldId id="277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7" r:id="rId3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59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" userId="036fedf98e5f2e83" providerId="LiveId" clId="{D19A667E-2D80-4932-968D-CF3380DE3462}"/>
    <pc:docChg chg="modSld">
      <pc:chgData name="Claudia" userId="036fedf98e5f2e83" providerId="LiveId" clId="{D19A667E-2D80-4932-968D-CF3380DE3462}" dt="2022-02-02T09:26:39.205" v="6" actId="1076"/>
      <pc:docMkLst>
        <pc:docMk/>
      </pc:docMkLst>
      <pc:sldChg chg="addSp modSp mod">
        <pc:chgData name="Claudia" userId="036fedf98e5f2e83" providerId="LiveId" clId="{D19A667E-2D80-4932-968D-CF3380DE3462}" dt="2022-02-02T09:26:39.205" v="6" actId="1076"/>
        <pc:sldMkLst>
          <pc:docMk/>
          <pc:sldMk cId="53710882" sldId="287"/>
        </pc:sldMkLst>
        <pc:picChg chg="add mod">
          <ac:chgData name="Claudia" userId="036fedf98e5f2e83" providerId="LiveId" clId="{D19A667E-2D80-4932-968D-CF3380DE3462}" dt="2022-02-02T09:26:39.205" v="6" actId="1076"/>
          <ac:picMkLst>
            <pc:docMk/>
            <pc:sldMk cId="53710882" sldId="287"/>
            <ac:picMk id="5" creationId="{407CBC59-A439-4218-9A2D-25D5A6E5BE8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2A7236-F1EB-46C7-AA53-E5C9C18A2F10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ECFC8F6-23DD-4B83-9853-4576BE362CFC}">
      <dgm:prSet phldrT="[Texto]"/>
      <dgm:spPr/>
      <dgm:t>
        <a:bodyPr/>
        <a:lstStyle/>
        <a:p>
          <a:r>
            <a:rPr lang="es-ES" dirty="0"/>
            <a:t>Capturar interacciones</a:t>
          </a:r>
        </a:p>
      </dgm:t>
    </dgm:pt>
    <dgm:pt modelId="{FF4B67E2-987F-4ADF-A5F9-EC2B42F8CF29}" type="parTrans" cxnId="{1200A7FC-5374-48B2-9545-EF18635C8B34}">
      <dgm:prSet/>
      <dgm:spPr/>
      <dgm:t>
        <a:bodyPr/>
        <a:lstStyle/>
        <a:p>
          <a:endParaRPr lang="es-ES"/>
        </a:p>
      </dgm:t>
    </dgm:pt>
    <dgm:pt modelId="{077C63BD-1175-4E9E-AAF4-82FAEF4136A7}" type="sibTrans" cxnId="{1200A7FC-5374-48B2-9545-EF18635C8B34}">
      <dgm:prSet/>
      <dgm:spPr/>
      <dgm:t>
        <a:bodyPr/>
        <a:lstStyle/>
        <a:p>
          <a:endParaRPr lang="es-ES"/>
        </a:p>
      </dgm:t>
    </dgm:pt>
    <dgm:pt modelId="{7BB56F5F-B791-4086-A420-31427BB0DF7B}">
      <dgm:prSet phldrT="[Texto]"/>
      <dgm:spPr/>
      <dgm:t>
        <a:bodyPr/>
        <a:lstStyle/>
        <a:p>
          <a:r>
            <a:rPr lang="es-ES" dirty="0"/>
            <a:t>Grabación en una BBDD</a:t>
          </a:r>
        </a:p>
      </dgm:t>
    </dgm:pt>
    <dgm:pt modelId="{131CF9E2-E941-43A3-83DF-EBE0205CE5B9}" type="parTrans" cxnId="{0914CDCD-AE1C-4CA7-8256-FC5D68131D10}">
      <dgm:prSet/>
      <dgm:spPr/>
      <dgm:t>
        <a:bodyPr/>
        <a:lstStyle/>
        <a:p>
          <a:endParaRPr lang="es-ES"/>
        </a:p>
      </dgm:t>
    </dgm:pt>
    <dgm:pt modelId="{161E1CE0-B785-4F9B-A27B-CDB8CA96B1B4}" type="sibTrans" cxnId="{0914CDCD-AE1C-4CA7-8256-FC5D68131D10}">
      <dgm:prSet/>
      <dgm:spPr/>
      <dgm:t>
        <a:bodyPr/>
        <a:lstStyle/>
        <a:p>
          <a:endParaRPr lang="es-ES"/>
        </a:p>
      </dgm:t>
    </dgm:pt>
    <dgm:pt modelId="{0AF18432-A35E-49B5-93F6-8E7EF3CA0B2D}">
      <dgm:prSet phldrT="[Texto]"/>
      <dgm:spPr/>
      <dgm:t>
        <a:bodyPr/>
        <a:lstStyle/>
        <a:p>
          <a:r>
            <a:rPr lang="es-ES" dirty="0"/>
            <a:t>Gráficas dinámicas</a:t>
          </a:r>
        </a:p>
      </dgm:t>
    </dgm:pt>
    <dgm:pt modelId="{8C2864FA-71C4-4258-BFCB-E9D3B524E130}" type="parTrans" cxnId="{2F2AAB3B-E9FA-49BE-A951-A79FEED528F9}">
      <dgm:prSet/>
      <dgm:spPr/>
      <dgm:t>
        <a:bodyPr/>
        <a:lstStyle/>
        <a:p>
          <a:endParaRPr lang="es-ES"/>
        </a:p>
      </dgm:t>
    </dgm:pt>
    <dgm:pt modelId="{9569ABD7-5295-4A6F-ADE7-1118CA1D0C02}" type="sibTrans" cxnId="{2F2AAB3B-E9FA-49BE-A951-A79FEED528F9}">
      <dgm:prSet/>
      <dgm:spPr/>
      <dgm:t>
        <a:bodyPr/>
        <a:lstStyle/>
        <a:p>
          <a:endParaRPr lang="es-ES"/>
        </a:p>
      </dgm:t>
    </dgm:pt>
    <dgm:pt modelId="{EC20EE47-3817-4DB1-AFBF-0CB44D9CBBE0}" type="pres">
      <dgm:prSet presAssocID="{932A7236-F1EB-46C7-AA53-E5C9C18A2F10}" presName="Name0" presStyleCnt="0">
        <dgm:presLayoutVars>
          <dgm:dir/>
          <dgm:resizeHandles val="exact"/>
        </dgm:presLayoutVars>
      </dgm:prSet>
      <dgm:spPr/>
    </dgm:pt>
    <dgm:pt modelId="{37ADA496-5191-4FAE-8D40-7F48F3424952}" type="pres">
      <dgm:prSet presAssocID="{EECFC8F6-23DD-4B83-9853-4576BE362CFC}" presName="node" presStyleLbl="node1" presStyleIdx="0" presStyleCnt="3">
        <dgm:presLayoutVars>
          <dgm:bulletEnabled val="1"/>
        </dgm:presLayoutVars>
      </dgm:prSet>
      <dgm:spPr/>
    </dgm:pt>
    <dgm:pt modelId="{22565006-C459-4D4B-8DEF-313B31425335}" type="pres">
      <dgm:prSet presAssocID="{077C63BD-1175-4E9E-AAF4-82FAEF4136A7}" presName="sibTrans" presStyleLbl="sibTrans2D1" presStyleIdx="0" presStyleCnt="2"/>
      <dgm:spPr/>
    </dgm:pt>
    <dgm:pt modelId="{3F45CF1F-6914-4917-B0F9-216987AE1B03}" type="pres">
      <dgm:prSet presAssocID="{077C63BD-1175-4E9E-AAF4-82FAEF4136A7}" presName="connectorText" presStyleLbl="sibTrans2D1" presStyleIdx="0" presStyleCnt="2"/>
      <dgm:spPr/>
    </dgm:pt>
    <dgm:pt modelId="{2CD74994-DA97-4F9F-9A6D-18CC32FB4A08}" type="pres">
      <dgm:prSet presAssocID="{7BB56F5F-B791-4086-A420-31427BB0DF7B}" presName="node" presStyleLbl="node1" presStyleIdx="1" presStyleCnt="3">
        <dgm:presLayoutVars>
          <dgm:bulletEnabled val="1"/>
        </dgm:presLayoutVars>
      </dgm:prSet>
      <dgm:spPr/>
    </dgm:pt>
    <dgm:pt modelId="{79ED05C2-EE22-4683-AE25-9B6C517E2FCF}" type="pres">
      <dgm:prSet presAssocID="{161E1CE0-B785-4F9B-A27B-CDB8CA96B1B4}" presName="sibTrans" presStyleLbl="sibTrans2D1" presStyleIdx="1" presStyleCnt="2"/>
      <dgm:spPr/>
    </dgm:pt>
    <dgm:pt modelId="{846F2011-BC81-44F6-A911-775605297D87}" type="pres">
      <dgm:prSet presAssocID="{161E1CE0-B785-4F9B-A27B-CDB8CA96B1B4}" presName="connectorText" presStyleLbl="sibTrans2D1" presStyleIdx="1" presStyleCnt="2"/>
      <dgm:spPr/>
    </dgm:pt>
    <dgm:pt modelId="{BC3EFAD9-4FA0-4355-AC70-46F239F34A16}" type="pres">
      <dgm:prSet presAssocID="{0AF18432-A35E-49B5-93F6-8E7EF3CA0B2D}" presName="node" presStyleLbl="node1" presStyleIdx="2" presStyleCnt="3">
        <dgm:presLayoutVars>
          <dgm:bulletEnabled val="1"/>
        </dgm:presLayoutVars>
      </dgm:prSet>
      <dgm:spPr/>
    </dgm:pt>
  </dgm:ptLst>
  <dgm:cxnLst>
    <dgm:cxn modelId="{483AEF09-57FA-46C3-9CF9-82B9A3628CEF}" type="presOf" srcId="{161E1CE0-B785-4F9B-A27B-CDB8CA96B1B4}" destId="{846F2011-BC81-44F6-A911-775605297D87}" srcOrd="1" destOrd="0" presId="urn:microsoft.com/office/officeart/2005/8/layout/process1"/>
    <dgm:cxn modelId="{2F2AAB3B-E9FA-49BE-A951-A79FEED528F9}" srcId="{932A7236-F1EB-46C7-AA53-E5C9C18A2F10}" destId="{0AF18432-A35E-49B5-93F6-8E7EF3CA0B2D}" srcOrd="2" destOrd="0" parTransId="{8C2864FA-71C4-4258-BFCB-E9D3B524E130}" sibTransId="{9569ABD7-5295-4A6F-ADE7-1118CA1D0C02}"/>
    <dgm:cxn modelId="{76CB5B64-AE4F-4090-8CA8-4253B4FDAFED}" type="presOf" srcId="{932A7236-F1EB-46C7-AA53-E5C9C18A2F10}" destId="{EC20EE47-3817-4DB1-AFBF-0CB44D9CBBE0}" srcOrd="0" destOrd="0" presId="urn:microsoft.com/office/officeart/2005/8/layout/process1"/>
    <dgm:cxn modelId="{B8E6644B-E75C-48E2-AF83-1508443912EF}" type="presOf" srcId="{077C63BD-1175-4E9E-AAF4-82FAEF4136A7}" destId="{3F45CF1F-6914-4917-B0F9-216987AE1B03}" srcOrd="1" destOrd="0" presId="urn:microsoft.com/office/officeart/2005/8/layout/process1"/>
    <dgm:cxn modelId="{45940D4D-EB81-4824-9E02-9E6854F1C0AF}" type="presOf" srcId="{077C63BD-1175-4E9E-AAF4-82FAEF4136A7}" destId="{22565006-C459-4D4B-8DEF-313B31425335}" srcOrd="0" destOrd="0" presId="urn:microsoft.com/office/officeart/2005/8/layout/process1"/>
    <dgm:cxn modelId="{2FEEA5A2-98E4-434B-BB2B-744551ED3AA4}" type="presOf" srcId="{0AF18432-A35E-49B5-93F6-8E7EF3CA0B2D}" destId="{BC3EFAD9-4FA0-4355-AC70-46F239F34A16}" srcOrd="0" destOrd="0" presId="urn:microsoft.com/office/officeart/2005/8/layout/process1"/>
    <dgm:cxn modelId="{A50705A3-ACE8-430C-A664-4B2F5276FB39}" type="presOf" srcId="{161E1CE0-B785-4F9B-A27B-CDB8CA96B1B4}" destId="{79ED05C2-EE22-4683-AE25-9B6C517E2FCF}" srcOrd="0" destOrd="0" presId="urn:microsoft.com/office/officeart/2005/8/layout/process1"/>
    <dgm:cxn modelId="{A2AAEBA3-2347-492A-94FE-61F283611272}" type="presOf" srcId="{7BB56F5F-B791-4086-A420-31427BB0DF7B}" destId="{2CD74994-DA97-4F9F-9A6D-18CC32FB4A08}" srcOrd="0" destOrd="0" presId="urn:microsoft.com/office/officeart/2005/8/layout/process1"/>
    <dgm:cxn modelId="{0914CDCD-AE1C-4CA7-8256-FC5D68131D10}" srcId="{932A7236-F1EB-46C7-AA53-E5C9C18A2F10}" destId="{7BB56F5F-B791-4086-A420-31427BB0DF7B}" srcOrd="1" destOrd="0" parTransId="{131CF9E2-E941-43A3-83DF-EBE0205CE5B9}" sibTransId="{161E1CE0-B785-4F9B-A27B-CDB8CA96B1B4}"/>
    <dgm:cxn modelId="{F8ACDCD8-1491-403A-A1C4-D8CF4B681ED2}" type="presOf" srcId="{EECFC8F6-23DD-4B83-9853-4576BE362CFC}" destId="{37ADA496-5191-4FAE-8D40-7F48F3424952}" srcOrd="0" destOrd="0" presId="urn:microsoft.com/office/officeart/2005/8/layout/process1"/>
    <dgm:cxn modelId="{1200A7FC-5374-48B2-9545-EF18635C8B34}" srcId="{932A7236-F1EB-46C7-AA53-E5C9C18A2F10}" destId="{EECFC8F6-23DD-4B83-9853-4576BE362CFC}" srcOrd="0" destOrd="0" parTransId="{FF4B67E2-987F-4ADF-A5F9-EC2B42F8CF29}" sibTransId="{077C63BD-1175-4E9E-AAF4-82FAEF4136A7}"/>
    <dgm:cxn modelId="{729ABD1A-7504-4F2D-8097-4742D4DC32B6}" type="presParOf" srcId="{EC20EE47-3817-4DB1-AFBF-0CB44D9CBBE0}" destId="{37ADA496-5191-4FAE-8D40-7F48F3424952}" srcOrd="0" destOrd="0" presId="urn:microsoft.com/office/officeart/2005/8/layout/process1"/>
    <dgm:cxn modelId="{11262D8E-F907-46BB-A482-CEE4B35D6E13}" type="presParOf" srcId="{EC20EE47-3817-4DB1-AFBF-0CB44D9CBBE0}" destId="{22565006-C459-4D4B-8DEF-313B31425335}" srcOrd="1" destOrd="0" presId="urn:microsoft.com/office/officeart/2005/8/layout/process1"/>
    <dgm:cxn modelId="{7FB2E2A1-DEC8-40DF-B3DE-A5C05460FA57}" type="presParOf" srcId="{22565006-C459-4D4B-8DEF-313B31425335}" destId="{3F45CF1F-6914-4917-B0F9-216987AE1B03}" srcOrd="0" destOrd="0" presId="urn:microsoft.com/office/officeart/2005/8/layout/process1"/>
    <dgm:cxn modelId="{1D1477C6-0857-4C7C-ABCF-E92EDC083EB7}" type="presParOf" srcId="{EC20EE47-3817-4DB1-AFBF-0CB44D9CBBE0}" destId="{2CD74994-DA97-4F9F-9A6D-18CC32FB4A08}" srcOrd="2" destOrd="0" presId="urn:microsoft.com/office/officeart/2005/8/layout/process1"/>
    <dgm:cxn modelId="{9ADBADB4-6734-479E-819A-59D1FDB35270}" type="presParOf" srcId="{EC20EE47-3817-4DB1-AFBF-0CB44D9CBBE0}" destId="{79ED05C2-EE22-4683-AE25-9B6C517E2FCF}" srcOrd="3" destOrd="0" presId="urn:microsoft.com/office/officeart/2005/8/layout/process1"/>
    <dgm:cxn modelId="{594C9631-E855-4E2A-8C5D-A60A2E5A3C3D}" type="presParOf" srcId="{79ED05C2-EE22-4683-AE25-9B6C517E2FCF}" destId="{846F2011-BC81-44F6-A911-775605297D87}" srcOrd="0" destOrd="0" presId="urn:microsoft.com/office/officeart/2005/8/layout/process1"/>
    <dgm:cxn modelId="{83595D60-5A34-49CF-BB17-1C55074628FD}" type="presParOf" srcId="{EC20EE47-3817-4DB1-AFBF-0CB44D9CBBE0}" destId="{BC3EFAD9-4FA0-4355-AC70-46F239F34A1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DA496-5191-4FAE-8D40-7F48F3424952}">
      <dsp:nvSpPr>
        <dsp:cNvPr id="0" name=""/>
        <dsp:cNvSpPr/>
      </dsp:nvSpPr>
      <dsp:spPr>
        <a:xfrm>
          <a:off x="8438" y="1034042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Capturar interacciones</a:t>
          </a:r>
        </a:p>
      </dsp:txBody>
      <dsp:txXfrm>
        <a:off x="52761" y="1078365"/>
        <a:ext cx="2433544" cy="1424668"/>
      </dsp:txXfrm>
    </dsp:sp>
    <dsp:sp modelId="{22565006-C459-4D4B-8DEF-313B31425335}">
      <dsp:nvSpPr>
        <dsp:cNvPr id="0" name=""/>
        <dsp:cNvSpPr/>
      </dsp:nvSpPr>
      <dsp:spPr>
        <a:xfrm>
          <a:off x="2782847" y="1477948"/>
          <a:ext cx="534704" cy="625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2782847" y="1603049"/>
        <a:ext cx="374293" cy="375301"/>
      </dsp:txXfrm>
    </dsp:sp>
    <dsp:sp modelId="{2CD74994-DA97-4F9F-9A6D-18CC32FB4A08}">
      <dsp:nvSpPr>
        <dsp:cNvPr id="0" name=""/>
        <dsp:cNvSpPr/>
      </dsp:nvSpPr>
      <dsp:spPr>
        <a:xfrm>
          <a:off x="3539504" y="1034042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2401755"/>
            <a:satOff val="9091"/>
            <a:lumOff val="-588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Grabación en una BBDD</a:t>
          </a:r>
        </a:p>
      </dsp:txBody>
      <dsp:txXfrm>
        <a:off x="3583827" y="1078365"/>
        <a:ext cx="2433544" cy="1424668"/>
      </dsp:txXfrm>
    </dsp:sp>
    <dsp:sp modelId="{79ED05C2-EE22-4683-AE25-9B6C517E2FCF}">
      <dsp:nvSpPr>
        <dsp:cNvPr id="0" name=""/>
        <dsp:cNvSpPr/>
      </dsp:nvSpPr>
      <dsp:spPr>
        <a:xfrm>
          <a:off x="6313914" y="1477948"/>
          <a:ext cx="534704" cy="625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803510"/>
            <a:satOff val="18182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6313914" y="1603049"/>
        <a:ext cx="374293" cy="375301"/>
      </dsp:txXfrm>
    </dsp:sp>
    <dsp:sp modelId="{BC3EFAD9-4FA0-4355-AC70-46F239F34A16}">
      <dsp:nvSpPr>
        <dsp:cNvPr id="0" name=""/>
        <dsp:cNvSpPr/>
      </dsp:nvSpPr>
      <dsp:spPr>
        <a:xfrm>
          <a:off x="7070571" y="1034042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4803510"/>
            <a:satOff val="18182"/>
            <a:lumOff val="-117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Gráficas dinámicas</a:t>
          </a:r>
        </a:p>
      </dsp:txBody>
      <dsp:txXfrm>
        <a:off x="7114894" y="1078365"/>
        <a:ext cx="2433544" cy="1424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02/02/2022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02/02/2022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02/02/2022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02/02/2022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5491" y="4206843"/>
            <a:ext cx="5360696" cy="1379906"/>
          </a:xfrm>
        </p:spPr>
        <p:txBody>
          <a:bodyPr rtlCol="0">
            <a:normAutofit fontScale="90000"/>
          </a:bodyPr>
          <a:lstStyle/>
          <a:p>
            <a:pPr algn="l"/>
            <a:r>
              <a:rPr lang="es-ES" sz="3600" noProof="1">
                <a:solidFill>
                  <a:srgbClr val="FFFFFF"/>
                </a:solidFill>
              </a:rPr>
              <a:t>Analíticas automáticas en una plataforma web de robótica educativa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581241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Claudia Álvarez Bravo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6D8E24-F78F-4147-A61D-551E577B4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17" y="4924601"/>
            <a:ext cx="2524370" cy="12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EE5E43A-8C19-46BE-9D9A-BC717F3A5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791943"/>
              </p:ext>
            </p:extLst>
          </p:nvPr>
        </p:nvGraphicFramePr>
        <p:xfrm>
          <a:off x="2011680" y="2130552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05656C0-CED8-4D80-8369-7AC986B3CD97}"/>
              </a:ext>
            </a:extLst>
          </p:cNvPr>
          <p:cNvSpPr txBox="1"/>
          <p:nvPr/>
        </p:nvSpPr>
        <p:spPr>
          <a:xfrm>
            <a:off x="2011680" y="1730442"/>
            <a:ext cx="797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Integración de un sistema de monitorización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129689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E9253A4-C6D0-4D31-97F6-71FDA9B9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utilizadas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06A55A-53B2-4B8D-8913-5D9CD4EE7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err="1"/>
              <a:t>Elasticsearch</a:t>
            </a: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err="1"/>
              <a:t>Dash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41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BA7236-2999-4D3E-B9A1-24C62A10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32" y="839501"/>
            <a:ext cx="2002536" cy="20025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9679EB-5C60-4721-BB78-C1A7003F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47" y="844947"/>
            <a:ext cx="1415906" cy="19970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25C3E2-C1E2-4B83-ABDF-E51E77AB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839501"/>
            <a:ext cx="3195346" cy="19970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4C4EA5-261D-4E52-A176-6940367D7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647" y="3701913"/>
            <a:ext cx="2715503" cy="14095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2813E0-AC9E-4768-AE33-273DFB55C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99" y="3502152"/>
            <a:ext cx="3423514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C80D0-E60F-4494-A4D7-22EBF2FD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1874520"/>
            <a:ext cx="9601200" cy="3581400"/>
          </a:xfrm>
        </p:spPr>
        <p:txBody>
          <a:bodyPr/>
          <a:lstStyle/>
          <a:p>
            <a:r>
              <a:rPr lang="es-ES" dirty="0"/>
              <a:t>Base de datos no relacional</a:t>
            </a:r>
          </a:p>
          <a:p>
            <a:r>
              <a:rPr lang="es-ES" dirty="0"/>
              <a:t>Orientado a documentos JSON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3B371A-B57B-4EFC-97E7-01384EA3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86493"/>
            <a:ext cx="7620000" cy="32099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EC6266-562F-40D8-9872-62C18713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484" y="461582"/>
            <a:ext cx="4447032" cy="9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9D0D4-FADB-4865-8F2B-4DFA071E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97480"/>
            <a:ext cx="9601200" cy="3581400"/>
          </a:xfrm>
        </p:spPr>
        <p:txBody>
          <a:bodyPr/>
          <a:lstStyle/>
          <a:p>
            <a:r>
              <a:rPr lang="es-ES" i="1" dirty="0"/>
              <a:t>Low-</a:t>
            </a:r>
            <a:r>
              <a:rPr lang="es-ES" i="1" dirty="0" err="1"/>
              <a:t>code</a:t>
            </a:r>
            <a:r>
              <a:rPr lang="es-ES" i="1" dirty="0"/>
              <a:t> </a:t>
            </a:r>
            <a:r>
              <a:rPr lang="es-ES" i="1" dirty="0" err="1"/>
              <a:t>framework</a:t>
            </a:r>
            <a:endParaRPr lang="es-ES" i="1" dirty="0"/>
          </a:p>
          <a:p>
            <a:r>
              <a:rPr lang="es-ES" dirty="0"/>
              <a:t>Escrito sobre Plotly.js y React.js</a:t>
            </a:r>
          </a:p>
          <a:p>
            <a:r>
              <a:rPr lang="es-ES" dirty="0"/>
              <a:t>Multiplataforma</a:t>
            </a:r>
          </a:p>
          <a:p>
            <a:r>
              <a:rPr lang="es-ES" dirty="0"/>
              <a:t>Bibliotecas</a:t>
            </a:r>
          </a:p>
          <a:p>
            <a:pPr lvl="1"/>
            <a:r>
              <a:rPr lang="es-ES" dirty="0" err="1"/>
              <a:t>Dash_html_components</a:t>
            </a:r>
            <a:endParaRPr lang="es-ES" dirty="0"/>
          </a:p>
          <a:p>
            <a:pPr lvl="1"/>
            <a:r>
              <a:rPr lang="es-ES" dirty="0" err="1"/>
              <a:t>dash-core-components</a:t>
            </a:r>
            <a:endParaRPr lang="es-ES" dirty="0"/>
          </a:p>
          <a:p>
            <a:r>
              <a:rPr lang="es-ES" dirty="0" err="1"/>
              <a:t>Dataframes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7DD9A9-FBB4-4B48-B6D3-998DACE4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35" y="618744"/>
            <a:ext cx="4150329" cy="15881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E28FC5-1F7C-41AD-A961-16059B3CD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27" y="3119123"/>
            <a:ext cx="5884131" cy="23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7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4BEA9-1114-40B5-B0F2-7539B707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Analíticas automáticas en </a:t>
            </a:r>
            <a:r>
              <a:rPr lang="es-ES" dirty="0" err="1"/>
              <a:t>unibotics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3B3B7D-ACBE-4E86-BBD0-006475A0D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Diseño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Recogida y grabación de las sondas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Visualización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160781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9F0C7-7A0A-4B58-9A6B-79C98048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63386A-95A6-4B9E-B012-3C0113F21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292" y="1591056"/>
            <a:ext cx="8112619" cy="4811292"/>
          </a:xfrm>
        </p:spPr>
      </p:pic>
    </p:spTree>
    <p:extLst>
      <p:ext uri="{BB962C8B-B14F-4D97-AF65-F5344CB8AC3E}">
        <p14:creationId xmlns:p14="http://schemas.microsoft.com/office/powerpoint/2010/main" val="251504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9C371-98D4-4C5E-95DC-A2416DEC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Recogida y grabación de las sondas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95059-23DC-48FF-96CD-1342D9A68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4 índices</a:t>
            </a:r>
          </a:p>
          <a:p>
            <a:pPr lvl="1"/>
            <a:r>
              <a:rPr lang="es-ES" dirty="0" err="1"/>
              <a:t>session_log</a:t>
            </a:r>
            <a:endParaRPr lang="es-ES" dirty="0"/>
          </a:p>
          <a:p>
            <a:pPr lvl="1"/>
            <a:r>
              <a:rPr lang="es-ES" dirty="0" err="1"/>
              <a:t>exercises_log</a:t>
            </a:r>
            <a:endParaRPr lang="es-ES" dirty="0"/>
          </a:p>
          <a:p>
            <a:pPr lvl="1"/>
            <a:r>
              <a:rPr lang="es-ES" dirty="0" err="1"/>
              <a:t>style_log</a:t>
            </a:r>
            <a:endParaRPr lang="es-ES" dirty="0"/>
          </a:p>
          <a:p>
            <a:pPr lvl="1"/>
            <a:r>
              <a:rPr lang="es-ES" dirty="0" err="1"/>
              <a:t>efficacy_log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4D42E0-721B-41E3-B158-3B9342EE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27" y="1631248"/>
            <a:ext cx="6157494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45952E-149D-4786-86BA-CE0751E1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192" y="3429000"/>
            <a:ext cx="7666384" cy="2217612"/>
          </a:xfrm>
          <a:prstGeom prst="rect">
            <a:avLst/>
          </a:prstGeom>
        </p:spPr>
      </p:pic>
      <p:sp>
        <p:nvSpPr>
          <p:cNvPr id="9" name="Flecha: doblada hacia arriba 8">
            <a:extLst>
              <a:ext uri="{FF2B5EF4-FFF2-40B4-BE49-F238E27FC236}">
                <a16:creationId xmlns:a16="http://schemas.microsoft.com/office/drawing/2014/main" id="{BE8A7248-04D1-46A4-803F-5AD19619664A}"/>
              </a:ext>
            </a:extLst>
          </p:cNvPr>
          <p:cNvSpPr/>
          <p:nvPr/>
        </p:nvSpPr>
        <p:spPr>
          <a:xfrm rot="5400000">
            <a:off x="2304288" y="3026568"/>
            <a:ext cx="1339596" cy="15681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E6FD7A1-B1C4-407A-ADB5-70887B7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46" y="713912"/>
            <a:ext cx="7567316" cy="188230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75E6EA8-CF1B-438E-85AE-90E34E01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46" y="2327941"/>
            <a:ext cx="954538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EB49-6097-410B-B86C-1BD80464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Visualización de la información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BD920F2-168C-47ED-85BA-E3AC416F9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286" y="1768534"/>
            <a:ext cx="7097827" cy="244040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7E0D52-FDAC-4F48-9FDC-D04D849A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90" y="4686300"/>
            <a:ext cx="5260810" cy="10020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531C503-5FA9-4C43-BD31-04A20281C2D5}"/>
              </a:ext>
            </a:extLst>
          </p:cNvPr>
          <p:cNvSpPr txBox="1"/>
          <p:nvPr/>
        </p:nvSpPr>
        <p:spPr>
          <a:xfrm>
            <a:off x="1790700" y="4686300"/>
            <a:ext cx="3248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Datos de usuarios reales desde el 5 de mayo de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Conversión de los datos en </a:t>
            </a:r>
            <a:r>
              <a:rPr lang="es-ES" sz="2000" i="1" dirty="0" err="1"/>
              <a:t>dataframes</a:t>
            </a:r>
            <a:endParaRPr lang="es-ES" sz="2000" i="1" dirty="0"/>
          </a:p>
          <a:p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30150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ES" noProof="1"/>
              <a:t>Índice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184E3D-C975-44E1-9F4F-76D16F63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Introducción</a:t>
            </a:r>
          </a:p>
          <a:p>
            <a:endParaRPr lang="es-ES" dirty="0"/>
          </a:p>
          <a:p>
            <a:r>
              <a:rPr lang="es-ES" dirty="0"/>
              <a:t>Objetivos</a:t>
            </a:r>
          </a:p>
          <a:p>
            <a:endParaRPr lang="es-ES" dirty="0"/>
          </a:p>
          <a:p>
            <a:r>
              <a:rPr lang="es-ES" dirty="0"/>
              <a:t>Herramientas utilizadas</a:t>
            </a:r>
          </a:p>
          <a:p>
            <a:endParaRPr lang="es-ES" dirty="0"/>
          </a:p>
          <a:p>
            <a:r>
              <a:rPr lang="es-ES" dirty="0"/>
              <a:t>Analíticas automáticas en </a:t>
            </a:r>
            <a:r>
              <a:rPr lang="es-ES" dirty="0" err="1"/>
              <a:t>Unibotics</a:t>
            </a:r>
            <a:endParaRPr lang="es-ES" dirty="0"/>
          </a:p>
          <a:p>
            <a:endParaRPr lang="es-ES" dirty="0"/>
          </a:p>
          <a:p>
            <a:r>
              <a:rPr lang="es-ES" dirty="0"/>
              <a:t>Conclusiones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39952D-4962-48DD-8F34-8CB37B8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673" y="2171700"/>
            <a:ext cx="5141976" cy="30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E5064-F125-43DB-9808-AF8B87BA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Filtros habituales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FFE37-053B-4DEA-9C15-CBBEA52B7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Filtro por fechas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Filtro por usuario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692172-F3BC-4576-86C9-48DE80A3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1831684"/>
            <a:ext cx="7234903" cy="1597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3B4BA0-E752-48D9-8203-1F35FB0C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531" y="4067175"/>
            <a:ext cx="6773220" cy="15432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BA952D-3589-4F4F-BBC6-0AA319F61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033" y="3857559"/>
            <a:ext cx="405821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AD389-C2E9-490D-A2E0-9AED3D04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Visualización del número de registros y usuarios de la plataforma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3E558E-4FB7-4E49-92E6-D16E01DC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931" y="2171700"/>
            <a:ext cx="6434137" cy="42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054812-9D60-46B1-A846-69AE7D82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67825"/>
            <a:ext cx="6824662" cy="37706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25F182E-7B21-4798-AEBF-C5B41644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86" y="3040112"/>
            <a:ext cx="6566464" cy="34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DA9A2-C40A-4FF9-A487-B9A4DF29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Visualización de actividad en la plataforma </a:t>
            </a:r>
            <a:r>
              <a:rPr lang="es-ES" dirty="0" err="1"/>
              <a:t>Unibotics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ED8C64-3DD0-4B96-B98E-D27DB828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2276476"/>
            <a:ext cx="5896769" cy="24098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7CBC59-A439-4218-9A2D-25D5A6E5B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3399"/>
            <a:ext cx="5877900" cy="23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49CE01-699A-4F87-80DF-EDD773FC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0500"/>
            <a:ext cx="5658349" cy="35242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4826C0-18A0-4235-AD94-AE0DA7EF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87" y="3934334"/>
            <a:ext cx="6932741" cy="27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2C4BEB-30E9-4C9A-96D0-5F86307C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13" y="285182"/>
            <a:ext cx="6925486" cy="28959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2EA6BE-4847-4CB6-AC83-C6EF0C4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866836"/>
            <a:ext cx="5185326" cy="38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415119-8C1B-424A-9615-C857C66E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35" y="201224"/>
            <a:ext cx="7517130" cy="64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1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19370-7475-4623-95CE-DA2A7CC6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Visualización de los metadatos de los usuarios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89B37E-3AC7-4A57-9CD1-EB87B9A8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662112"/>
            <a:ext cx="6305550" cy="26565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5DFCED-31B4-4449-92B5-95823742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3" y="3429000"/>
            <a:ext cx="5005388" cy="262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630ACE-E577-41D4-8626-44D6E48C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19" y="134906"/>
            <a:ext cx="7096125" cy="32664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855A00-6BA7-47DB-849D-8FA44933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3456625"/>
            <a:ext cx="6300788" cy="32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4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76EF-A5BD-4AC0-B551-2246B857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Visualizaciones de las puntuaciones automáticas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ED0714-32A1-4A45-BBD2-5A78D78C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42" y="2895600"/>
            <a:ext cx="5261158" cy="2895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05EFE22-278B-4685-A2BB-86B97AA0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2895600"/>
            <a:ext cx="5029200" cy="28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6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CD9D7C-A480-45EB-9514-F5A72636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3010773"/>
            <a:ext cx="9612971" cy="1143324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5744CD-6949-4E0F-A6C0-D045DD947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Tecnologías web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Robótica y software de robots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Plataformas de programación de robótica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550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19861-3074-4A21-974F-AA506EA5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futuros trabajos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E8DC65-B870-444D-9450-AF8CD3EBB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266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60BA47-4FDF-43D6-A676-34FA1EB3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1243012"/>
            <a:ext cx="10210800" cy="4371976"/>
          </a:xfrm>
        </p:spPr>
        <p:txBody>
          <a:bodyPr/>
          <a:lstStyle/>
          <a:p>
            <a:r>
              <a:rPr lang="es-ES" dirty="0"/>
              <a:t>Objetivo principal : integración analíticas automáticas en </a:t>
            </a:r>
            <a:r>
              <a:rPr lang="es-ES" dirty="0" err="1"/>
              <a:t>Unibotics</a:t>
            </a:r>
            <a:endParaRPr lang="es-ES" dirty="0"/>
          </a:p>
          <a:p>
            <a:pPr marL="987552" lvl="1" indent="-457200">
              <a:buFont typeface="+mj-lt"/>
              <a:buAutoNum type="arabicPeriod"/>
            </a:pPr>
            <a:r>
              <a:rPr lang="es-ES" dirty="0"/>
              <a:t>Capturar y guardar las interacciones de los usuarios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ES" dirty="0"/>
              <a:t>Grabación de las sondas en la base de datos </a:t>
            </a:r>
            <a:r>
              <a:rPr lang="es-ES" dirty="0" err="1"/>
              <a:t>Elasticsearch</a:t>
            </a:r>
            <a:endParaRPr lang="es-ES" dirty="0"/>
          </a:p>
          <a:p>
            <a:pPr marL="987552" lvl="1" indent="-457200">
              <a:buFont typeface="+mj-lt"/>
              <a:buAutoNum type="arabicPeriod"/>
            </a:pPr>
            <a:r>
              <a:rPr lang="es-ES" dirty="0"/>
              <a:t>Integración de las visualizaciones de la información</a:t>
            </a:r>
          </a:p>
          <a:p>
            <a:pPr marL="987552" lvl="1" indent="-457200">
              <a:buFont typeface="+mj-lt"/>
              <a:buAutoNum type="arabicPeriod"/>
            </a:pPr>
            <a:endParaRPr lang="es-ES" dirty="0"/>
          </a:p>
          <a:p>
            <a:pPr marL="987552" lvl="1" indent="-457200">
              <a:buFont typeface="+mj-lt"/>
              <a:buAutoNum type="arabicPeriod"/>
            </a:pPr>
            <a:endParaRPr lang="es-ES" dirty="0"/>
          </a:p>
          <a:p>
            <a:pPr marL="987552" lvl="1" indent="-457200">
              <a:buFont typeface="+mj-lt"/>
              <a:buAutoNum type="arabicPeriod"/>
            </a:pPr>
            <a:endParaRPr lang="es-ES" dirty="0"/>
          </a:p>
          <a:p>
            <a:r>
              <a:rPr lang="es-ES" dirty="0"/>
              <a:t>Trabajos futuros:</a:t>
            </a:r>
          </a:p>
          <a:p>
            <a:pPr lvl="1"/>
            <a:r>
              <a:rPr lang="es-ES" dirty="0"/>
              <a:t>Enriquecer las sondas</a:t>
            </a:r>
          </a:p>
          <a:p>
            <a:pPr lvl="1"/>
            <a:r>
              <a:rPr lang="es-ES" dirty="0"/>
              <a:t>Añadir medidas de rendimiento del servidor web a </a:t>
            </a:r>
            <a:r>
              <a:rPr lang="es-ES" dirty="0" err="1"/>
              <a:t>Elasticsearch</a:t>
            </a:r>
            <a:endParaRPr lang="es-ES" dirty="0"/>
          </a:p>
          <a:p>
            <a:pPr lvl="1"/>
            <a:r>
              <a:rPr lang="es-ES" dirty="0"/>
              <a:t>Correlacionar varias de las sondas recogidas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39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8A1DE-9C29-44D9-98CC-7AE545F4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018315"/>
            <a:ext cx="9612971" cy="2852737"/>
          </a:xfrm>
        </p:spPr>
        <p:txBody>
          <a:bodyPr/>
          <a:lstStyle/>
          <a:p>
            <a:r>
              <a:rPr lang="es-ES" dirty="0"/>
              <a:t>MUCHAS 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CF0EF1-7623-4676-802E-EF2972B6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4" y="4054402"/>
            <a:ext cx="9769626" cy="137484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dirty="0"/>
              <a:t>Claudia Álvarez Bravo</a:t>
            </a:r>
          </a:p>
          <a:p>
            <a:pPr algn="l"/>
            <a:r>
              <a:rPr lang="es-ES" dirty="0"/>
              <a:t>Ingeniería en Sistemas Audiovisuales y Multimedia</a:t>
            </a:r>
          </a:p>
          <a:p>
            <a:pPr algn="l"/>
            <a:r>
              <a:rPr lang="es-ES" dirty="0"/>
              <a:t>Tutor: José María Cañas Plaza</a:t>
            </a:r>
          </a:p>
          <a:p>
            <a:pPr algn="l"/>
            <a:r>
              <a:rPr lang="es-ES" dirty="0"/>
              <a:t>Co-Tutor: David Roldán Álvarez</a:t>
            </a:r>
          </a:p>
        </p:txBody>
      </p:sp>
    </p:spTree>
    <p:extLst>
      <p:ext uri="{BB962C8B-B14F-4D97-AF65-F5344CB8AC3E}">
        <p14:creationId xmlns:p14="http://schemas.microsoft.com/office/powerpoint/2010/main" val="72663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59F99-07FE-4EF8-B40E-E9D1B218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TECNOLOGÍAS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E52278-4083-47C0-B16A-ABC17954A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Modelo Cliente-Servidor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Tecnologías web del lado del cliente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Tecnologías web del lado del servidor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B80F20-B2FD-4174-AF73-51A75F80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41" y="1700589"/>
            <a:ext cx="4032959" cy="34568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FF6382-A5CA-4A54-BA8B-0ECB3182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82" y="1613916"/>
            <a:ext cx="1784909" cy="1115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58F4DE-E234-4969-86C6-267D5612B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119" y="1613916"/>
            <a:ext cx="2003038" cy="12252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96724E-6B90-48F3-8A09-6CA6CED45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285" y="2925885"/>
            <a:ext cx="2422070" cy="12715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C22C25-0299-4435-A470-BF551829C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264" y="4562284"/>
            <a:ext cx="1314543" cy="158305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D37FD1-E5F2-4349-B518-7217AFD22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6703" y="4416604"/>
            <a:ext cx="4011093" cy="14816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15ED7A-EAA5-4099-8FA9-22BB33FC7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969" y="2226564"/>
            <a:ext cx="5022702" cy="29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7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2C00E-50AF-4CCB-99B9-0CF1321D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Robótica y software de robots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6CC333-5F1B-444E-9537-D86BEE2FC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ROS</a:t>
            </a:r>
          </a:p>
          <a:p>
            <a:pPr lvl="1"/>
            <a:r>
              <a:rPr lang="es-ES" dirty="0"/>
              <a:t>Nodos</a:t>
            </a:r>
          </a:p>
          <a:p>
            <a:pPr lvl="1"/>
            <a:r>
              <a:rPr lang="es-ES" dirty="0"/>
              <a:t>Tópicos</a:t>
            </a:r>
          </a:p>
          <a:p>
            <a:pPr lvl="1"/>
            <a:r>
              <a:rPr lang="es-ES" dirty="0"/>
              <a:t>Servicios</a:t>
            </a:r>
          </a:p>
          <a:p>
            <a:pPr lvl="1"/>
            <a:r>
              <a:rPr lang="es-ES" dirty="0"/>
              <a:t>Nodo maestro</a:t>
            </a:r>
          </a:p>
          <a:p>
            <a:r>
              <a:rPr lang="es-ES" dirty="0"/>
              <a:t>Simuladores</a:t>
            </a:r>
          </a:p>
          <a:p>
            <a:pPr lvl="1"/>
            <a:r>
              <a:rPr lang="es-ES" dirty="0" err="1"/>
              <a:t>CoppeliaSim</a:t>
            </a:r>
            <a:endParaRPr lang="es-ES" dirty="0"/>
          </a:p>
          <a:p>
            <a:pPr lvl="1"/>
            <a:r>
              <a:rPr lang="es-ES" dirty="0" err="1"/>
              <a:t>Webots</a:t>
            </a:r>
            <a:endParaRPr lang="es-ES" dirty="0"/>
          </a:p>
          <a:p>
            <a:pPr lvl="1"/>
            <a:r>
              <a:rPr lang="es-ES" dirty="0"/>
              <a:t>Gazebo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CB1C88-C7FA-42B3-8AFC-8C5D0F55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171700"/>
            <a:ext cx="6586970" cy="32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9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74ED1-ED01-4FAA-9A2B-E47696D0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Plataformas de programación de robótica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8C56B9-4944-4DA8-B1F9-80F3F9FA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TheConstruct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Riders.ai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7B232C-32AD-45AB-91AC-40A3BA01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968" y="1661564"/>
            <a:ext cx="5105400" cy="2503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B912C2-1F42-414A-808E-77BEB813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3556538"/>
            <a:ext cx="5205984" cy="26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F5311-46A0-4C3B-94D3-0C8B8FB3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Unibotics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3A3FAFD-D06B-4A58-A44C-E4C52B5E4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Descendiente de </a:t>
            </a:r>
            <a:r>
              <a:rPr lang="es-ES" dirty="0" err="1"/>
              <a:t>Robotics</a:t>
            </a:r>
            <a:r>
              <a:rPr lang="es-ES" dirty="0"/>
              <a:t> </a:t>
            </a:r>
            <a:r>
              <a:rPr lang="es-ES" dirty="0" err="1"/>
              <a:t>Academy</a:t>
            </a:r>
            <a:endParaRPr lang="es-ES" dirty="0"/>
          </a:p>
          <a:p>
            <a:r>
              <a:rPr lang="es-ES" dirty="0"/>
              <a:t>Creada por la a Asociación de robótica e inteligencia artificial </a:t>
            </a:r>
            <a:r>
              <a:rPr lang="es-ES" dirty="0" err="1"/>
              <a:t>JdeRobot</a:t>
            </a:r>
            <a:endParaRPr lang="es-ES" dirty="0"/>
          </a:p>
          <a:p>
            <a:r>
              <a:rPr lang="es-ES" dirty="0"/>
              <a:t>Ejercicios</a:t>
            </a:r>
          </a:p>
          <a:p>
            <a:pPr lvl="1"/>
            <a:r>
              <a:rPr lang="es-ES" dirty="0"/>
              <a:t>Conducción autónoma</a:t>
            </a:r>
          </a:p>
          <a:p>
            <a:pPr lvl="1"/>
            <a:r>
              <a:rPr lang="es-ES" dirty="0"/>
              <a:t>Robots de servicios</a:t>
            </a:r>
          </a:p>
          <a:p>
            <a:pPr lvl="1"/>
            <a:r>
              <a:rPr lang="es-ES" dirty="0"/>
              <a:t>Drones</a:t>
            </a:r>
          </a:p>
          <a:p>
            <a:pPr lvl="1"/>
            <a:r>
              <a:rPr lang="es-ES" dirty="0"/>
              <a:t>Visión artificial</a:t>
            </a:r>
          </a:p>
          <a:p>
            <a:r>
              <a:rPr lang="es-ES" dirty="0"/>
              <a:t>Programación en Python</a:t>
            </a:r>
          </a:p>
          <a:p>
            <a:r>
              <a:rPr lang="es-ES" dirty="0"/>
              <a:t>RADI</a:t>
            </a:r>
          </a:p>
          <a:p>
            <a:r>
              <a:rPr lang="en-US" i="1" dirty="0"/>
              <a:t>Google Summer of Code</a:t>
            </a:r>
            <a:endParaRPr lang="es-ES" i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B1C128-9111-4C90-AA5C-EB3B6051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134" y="3222303"/>
            <a:ext cx="6844146" cy="29279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8E0328E-F3F7-4013-85A2-1E210265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485" y="865008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BA538-6EF4-4CF1-84E0-3BDF6AE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D4EFF7-B8B9-4257-8794-58D0C279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7CD8F006-6524-4979-8014-93906603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10" y="1014693"/>
            <a:ext cx="6361780" cy="48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3644D-2C7C-4D80-A3E9-20125EAD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DE00F1-D635-4A5B-A4D5-090106325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84381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Recorte</Template>
  <TotalTime>2139</TotalTime>
  <Words>333</Words>
  <Application>Microsoft Office PowerPoint</Application>
  <PresentationFormat>Panorámica</PresentationFormat>
  <Paragraphs>113</Paragraphs>
  <Slides>32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Franklin Gothic Book</vt:lpstr>
      <vt:lpstr>Recorte</vt:lpstr>
      <vt:lpstr>Analíticas automáticas en una plataforma web de robótica educativa</vt:lpstr>
      <vt:lpstr>Índice</vt:lpstr>
      <vt:lpstr>INTRODUCCIÓN</vt:lpstr>
      <vt:lpstr>TECNOLOGÍAS WEB</vt:lpstr>
      <vt:lpstr>Robótica y software de robots</vt:lpstr>
      <vt:lpstr>Plataformas de programación de robótica</vt:lpstr>
      <vt:lpstr>Unibotics</vt:lpstr>
      <vt:lpstr>Presentación de PowerPoint</vt:lpstr>
      <vt:lpstr>OBJETIVOS</vt:lpstr>
      <vt:lpstr>Presentación de PowerPoint</vt:lpstr>
      <vt:lpstr>Herramientas utilizadas</vt:lpstr>
      <vt:lpstr>Presentación de PowerPoint</vt:lpstr>
      <vt:lpstr>Presentación de PowerPoint</vt:lpstr>
      <vt:lpstr>Presentación de PowerPoint</vt:lpstr>
      <vt:lpstr>Analíticas automáticas en unibotics</vt:lpstr>
      <vt:lpstr>Diseño</vt:lpstr>
      <vt:lpstr>Recogida y grabación de las sondas</vt:lpstr>
      <vt:lpstr>Presentación de PowerPoint</vt:lpstr>
      <vt:lpstr>Visualización de la información</vt:lpstr>
      <vt:lpstr>Filtros habituales</vt:lpstr>
      <vt:lpstr>Visualización del número de registros y usuarios de la plataforma</vt:lpstr>
      <vt:lpstr>Presentación de PowerPoint</vt:lpstr>
      <vt:lpstr>Visualización de actividad en la plataforma Unibotics</vt:lpstr>
      <vt:lpstr>Presentación de PowerPoint</vt:lpstr>
      <vt:lpstr>Presentación de PowerPoint</vt:lpstr>
      <vt:lpstr>Presentación de PowerPoint</vt:lpstr>
      <vt:lpstr>Visualización de los metadatos de los usuarios</vt:lpstr>
      <vt:lpstr>Presentación de PowerPoint</vt:lpstr>
      <vt:lpstr>Visualizaciones de las puntuaciones automáticas </vt:lpstr>
      <vt:lpstr>Conclusiones y futuros trabajos</vt:lpstr>
      <vt:lpstr>Presentación de PowerPoint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Analíticas automáticas en una plataforma web de robótica educativa</dc:title>
  <dc:creator>Claudia</dc:creator>
  <cp:lastModifiedBy>Claudia</cp:lastModifiedBy>
  <cp:revision>1</cp:revision>
  <dcterms:created xsi:type="dcterms:W3CDTF">2022-01-31T11:20:32Z</dcterms:created>
  <dcterms:modified xsi:type="dcterms:W3CDTF">2022-02-02T09:26:44Z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